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3" roundtripDataSignature="AMtx7mhKAMgO0PMnG8paG0l702sj6maiL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5" d="100"/>
          <a:sy n="95" d="100"/>
        </p:scale>
        <p:origin x="846" y="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7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0" name="Google Shape;120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0" name="Google Shape;130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9" name="Google Shape;139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7" name="Google Shape;147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5" name="Google Shape;155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5" name="Google Shape;165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2" name="Google Shape;172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8" name="Google Shape;178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" name="Google Shape;6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5" name="Google Shape;7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4" name="Google Shape;8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0" name="Google Shape;100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6" name="Google Shape;106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" name="Google Shape;113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9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19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8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28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1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22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4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24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5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6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26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26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26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7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dark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" title="cosmos-1853491_1280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48975"/>
            <a:ext cx="9144000" cy="5192476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"/>
          <p:cNvSpPr txBox="1">
            <a:spLocks noGrp="1"/>
          </p:cNvSpPr>
          <p:nvPr>
            <p:ph type="ctrTitle"/>
          </p:nvPr>
        </p:nvSpPr>
        <p:spPr>
          <a:xfrm>
            <a:off x="1466400" y="1678250"/>
            <a:ext cx="6211200" cy="86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 b="1" i="1"/>
              <a:t>Future Space</a:t>
            </a:r>
            <a:endParaRPr b="1" i="1"/>
          </a:p>
        </p:txBody>
      </p:sp>
      <p:sp>
        <p:nvSpPr>
          <p:cNvPr id="56" name="Google Shape;56;p1"/>
          <p:cNvSpPr txBox="1">
            <a:spLocks noGrp="1"/>
          </p:cNvSpPr>
          <p:nvPr>
            <p:ph type="subTitle" idx="1"/>
          </p:nvPr>
        </p:nvSpPr>
        <p:spPr>
          <a:xfrm>
            <a:off x="387900" y="2777600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2180" i="1">
                <a:solidFill>
                  <a:schemeClr val="dk1"/>
                </a:solidFill>
              </a:rPr>
              <a:t>An analysis of Stellaris Players’ Custom Created Playthroughs</a:t>
            </a:r>
            <a:endParaRPr sz="2180" i="1">
              <a:solidFill>
                <a:schemeClr val="dk1"/>
              </a:solidFill>
            </a:endParaRPr>
          </a:p>
        </p:txBody>
      </p:sp>
      <p:sp>
        <p:nvSpPr>
          <p:cNvPr id="57" name="Google Shape;57;p1"/>
          <p:cNvSpPr txBox="1">
            <a:spLocks noGrp="1"/>
          </p:cNvSpPr>
          <p:nvPr>
            <p:ph type="subTitle" idx="1"/>
          </p:nvPr>
        </p:nvSpPr>
        <p:spPr>
          <a:xfrm>
            <a:off x="28925" y="4585525"/>
            <a:ext cx="4339800" cy="52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270" dirty="0"/>
              <a:t>Bogdan Borcos</a:t>
            </a:r>
            <a:endParaRPr sz="137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270" dirty="0"/>
              <a:t>Last updated 7th of July 2025</a:t>
            </a:r>
            <a:endParaRPr sz="127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10" title="space-1548139_1280.jpg"/>
          <p:cNvPicPr preferRelativeResize="0"/>
          <p:nvPr/>
        </p:nvPicPr>
        <p:blipFill rotWithShape="1">
          <a:blip r:embed="rId3">
            <a:alphaModFix amt="66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0"/>
          <p:cNvSpPr txBox="1">
            <a:spLocks noGrp="1"/>
          </p:cNvSpPr>
          <p:nvPr>
            <p:ph type="title"/>
          </p:nvPr>
        </p:nvSpPr>
        <p:spPr>
          <a:xfrm>
            <a:off x="4250150" y="559500"/>
            <a:ext cx="4851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20" b="1" i="1"/>
              <a:t>Where ideas come from</a:t>
            </a:r>
            <a:endParaRPr sz="2420" b="1" i="1"/>
          </a:p>
        </p:txBody>
      </p:sp>
      <p:pic>
        <p:nvPicPr>
          <p:cNvPr id="124" name="Google Shape;124;p10" title="Chart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477975" y="74775"/>
            <a:ext cx="4197898" cy="259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0" title="Chart"/>
          <p:cNvPicPr preferRelativeResize="0"/>
          <p:nvPr/>
        </p:nvPicPr>
        <p:blipFill rotWithShape="1">
          <a:blip r:embed="rId5">
            <a:alphaModFix amt="90000"/>
          </a:blip>
          <a:srcRect/>
          <a:stretch/>
        </p:blipFill>
        <p:spPr>
          <a:xfrm>
            <a:off x="4117975" y="1815100"/>
            <a:ext cx="5116873" cy="3121599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0"/>
          <p:cNvSpPr txBox="1"/>
          <p:nvPr/>
        </p:nvSpPr>
        <p:spPr>
          <a:xfrm>
            <a:off x="151625" y="2668850"/>
            <a:ext cx="3520800" cy="8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500"/>
              <a:buFont typeface="Arial"/>
              <a:buChar char="★"/>
            </a:pPr>
            <a:r>
              <a:rPr lang="en" sz="1500" b="0" i="0" u="none" strike="noStrike" cap="none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Non-Copyright sources are dominated by general Sci-Fi pop culture</a:t>
            </a:r>
            <a:endParaRPr sz="1500" b="0" i="0" u="none" strike="noStrike" cap="non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10"/>
          <p:cNvSpPr txBox="1"/>
          <p:nvPr/>
        </p:nvSpPr>
        <p:spPr>
          <a:xfrm>
            <a:off x="933675" y="4059500"/>
            <a:ext cx="5204100" cy="8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500"/>
              <a:buFont typeface="Arial"/>
              <a:buChar char="★"/>
            </a:pPr>
            <a:r>
              <a:rPr lang="en" sz="1500" b="0" i="0" u="none" strike="noStrike" cap="none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Copyright sources are much more diverse but still show a tendency towards widely popular gaming franchises</a:t>
            </a:r>
            <a:endParaRPr sz="1500" b="0" i="0" u="none" strike="noStrike" cap="non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11" title="ai-generated-8973530_1280.jpg"/>
          <p:cNvPicPr preferRelativeResize="0"/>
          <p:nvPr/>
        </p:nvPicPr>
        <p:blipFill rotWithShape="1">
          <a:blip r:embed="rId3">
            <a:alphaModFix amt="92000"/>
          </a:blip>
          <a:srcRect/>
          <a:stretch/>
        </p:blipFill>
        <p:spPr>
          <a:xfrm rot="5400000">
            <a:off x="2002755" y="-1995780"/>
            <a:ext cx="5138474" cy="9135075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11"/>
          <p:cNvSpPr txBox="1">
            <a:spLocks noGrp="1"/>
          </p:cNvSpPr>
          <p:nvPr>
            <p:ph type="title"/>
          </p:nvPr>
        </p:nvSpPr>
        <p:spPr>
          <a:xfrm>
            <a:off x="28950" y="81475"/>
            <a:ext cx="44541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20" b="1" i="1"/>
              <a:t>How the Galaxy Looks Like</a:t>
            </a:r>
            <a:endParaRPr sz="2420" b="1" i="1"/>
          </a:p>
        </p:txBody>
      </p:sp>
      <p:pic>
        <p:nvPicPr>
          <p:cNvPr id="134" name="Google Shape;134;p11" title="Chart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64175" y="538050"/>
            <a:ext cx="7264598" cy="42977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1"/>
          <p:cNvSpPr txBox="1"/>
          <p:nvPr/>
        </p:nvSpPr>
        <p:spPr>
          <a:xfrm>
            <a:off x="6990600" y="538038"/>
            <a:ext cx="2050500" cy="20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500"/>
              <a:buFont typeface="Arial"/>
              <a:buChar char="★"/>
            </a:pPr>
            <a:r>
              <a:rPr lang="en" sz="1500" b="0" i="0" u="none" strike="noStrike" cap="none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Out the total number of civilizations there is a clear leaning towards the more Authoritarian side </a:t>
            </a:r>
            <a:endParaRPr sz="1500" b="0" i="0" u="none" strike="noStrike" cap="non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11"/>
          <p:cNvSpPr txBox="1"/>
          <p:nvPr/>
        </p:nvSpPr>
        <p:spPr>
          <a:xfrm>
            <a:off x="6990600" y="2669950"/>
            <a:ext cx="2050500" cy="18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500"/>
              <a:buFont typeface="Arial"/>
              <a:buChar char="★"/>
            </a:pPr>
            <a:r>
              <a:rPr lang="en" sz="1500" b="0" i="0" u="none" strike="noStrike" cap="none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The chart is color coded from warmest color to coldest based on Authoritarian level</a:t>
            </a:r>
            <a:endParaRPr sz="1500" b="0" i="0" u="none" strike="noStrike" cap="non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12" title="cosmos-1853491_1280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12"/>
          <p:cNvSpPr txBox="1">
            <a:spLocks noGrp="1"/>
          </p:cNvSpPr>
          <p:nvPr>
            <p:ph type="title"/>
          </p:nvPr>
        </p:nvSpPr>
        <p:spPr>
          <a:xfrm>
            <a:off x="42400" y="998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20" b="1" i="1"/>
              <a:t>How the Galaxy Looks Like</a:t>
            </a:r>
            <a:endParaRPr sz="2420" b="1" i="1"/>
          </a:p>
        </p:txBody>
      </p:sp>
      <p:pic>
        <p:nvPicPr>
          <p:cNvPr id="143" name="Google Shape;143;p12" title="2 - Top 10 most Popular Government Types.png"/>
          <p:cNvPicPr preferRelativeResize="0"/>
          <p:nvPr/>
        </p:nvPicPr>
        <p:blipFill rotWithShape="1">
          <a:blip r:embed="rId4">
            <a:alphaModFix amt="92000"/>
          </a:blip>
          <a:srcRect/>
          <a:stretch/>
        </p:blipFill>
        <p:spPr>
          <a:xfrm>
            <a:off x="420575" y="672526"/>
            <a:ext cx="6107040" cy="4179802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12"/>
          <p:cNvSpPr txBox="1"/>
          <p:nvPr/>
        </p:nvSpPr>
        <p:spPr>
          <a:xfrm>
            <a:off x="6877575" y="306675"/>
            <a:ext cx="2145900" cy="18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500"/>
              <a:buFont typeface="Arial"/>
              <a:buChar char="★"/>
            </a:pPr>
            <a:r>
              <a:rPr lang="en" sz="1500" b="0" i="0" u="none" strike="noStrike" cap="none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A quick view of the most popular Government types shows that Authoritarian style gameplay is preferred</a:t>
            </a:r>
            <a:endParaRPr sz="1500" b="0" i="0" u="none" strike="noStrike" cap="non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13" title="cosmos-1853491_1280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13"/>
          <p:cNvSpPr txBox="1">
            <a:spLocks noGrp="1"/>
          </p:cNvSpPr>
          <p:nvPr>
            <p:ph type="title"/>
          </p:nvPr>
        </p:nvSpPr>
        <p:spPr>
          <a:xfrm>
            <a:off x="42400" y="998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20" b="1" i="1"/>
              <a:t>How the Galaxy Looks Like</a:t>
            </a:r>
            <a:endParaRPr sz="2420" b="1" i="1"/>
          </a:p>
        </p:txBody>
      </p:sp>
      <p:pic>
        <p:nvPicPr>
          <p:cNvPr id="151" name="Google Shape;151;p13" title="2 - Top Picked Civics.png"/>
          <p:cNvPicPr preferRelativeResize="0"/>
          <p:nvPr/>
        </p:nvPicPr>
        <p:blipFill rotWithShape="1">
          <a:blip r:embed="rId4">
            <a:alphaModFix amt="90000"/>
          </a:blip>
          <a:srcRect/>
          <a:stretch/>
        </p:blipFill>
        <p:spPr>
          <a:xfrm>
            <a:off x="127129" y="697042"/>
            <a:ext cx="7234792" cy="4161959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13"/>
          <p:cNvSpPr txBox="1"/>
          <p:nvPr/>
        </p:nvSpPr>
        <p:spPr>
          <a:xfrm>
            <a:off x="7003700" y="193675"/>
            <a:ext cx="2145900" cy="13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500"/>
              <a:buFont typeface="Arial"/>
              <a:buChar char="★"/>
            </a:pPr>
            <a:r>
              <a:rPr lang="en" sz="1500" b="0" i="0" u="none" strike="noStrike" cap="none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Most picked Civics show a trend towards more aggressive gameplay</a:t>
            </a:r>
            <a:endParaRPr sz="1500" b="0" i="0" u="none" strike="noStrike" cap="non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14" title="saturn-6595132_1280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14"/>
          <p:cNvSpPr txBox="1">
            <a:spLocks noGrp="1"/>
          </p:cNvSpPr>
          <p:nvPr>
            <p:ph type="title"/>
          </p:nvPr>
        </p:nvSpPr>
        <p:spPr>
          <a:xfrm>
            <a:off x="237625" y="209400"/>
            <a:ext cx="4002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5740"/>
              <a:buNone/>
            </a:pPr>
            <a:r>
              <a:rPr lang="en" sz="2688" b="1" i="1"/>
              <a:t>Ethics in Space</a:t>
            </a:r>
            <a:endParaRPr sz="2688" b="1" i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endParaRPr/>
          </a:p>
        </p:txBody>
      </p:sp>
      <p:pic>
        <p:nvPicPr>
          <p:cNvPr id="159" name="Google Shape;159;p14" title="Chart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251325" y="1438900"/>
            <a:ext cx="6240550" cy="3856349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14"/>
          <p:cNvSpPr txBox="1"/>
          <p:nvPr/>
        </p:nvSpPr>
        <p:spPr>
          <a:xfrm>
            <a:off x="-157475" y="2500825"/>
            <a:ext cx="46407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500"/>
              <a:buFont typeface="Arial"/>
              <a:buChar char="★"/>
            </a:pPr>
            <a:r>
              <a:rPr lang="en" sz="1500" b="0" i="0" u="none" strike="noStrike" cap="none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Ethics in-game come to define the playstyle of the player</a:t>
            </a:r>
            <a:endParaRPr sz="1500" b="0" i="0" u="none" strike="noStrike" cap="non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14"/>
          <p:cNvSpPr txBox="1"/>
          <p:nvPr/>
        </p:nvSpPr>
        <p:spPr>
          <a:xfrm>
            <a:off x="-151225" y="3147325"/>
            <a:ext cx="37014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500"/>
              <a:buFont typeface="Arial"/>
              <a:buChar char="★"/>
            </a:pPr>
            <a:r>
              <a:rPr lang="en" sz="1500" b="0" i="0" u="none" strike="noStrike" cap="none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Separating them by how the player spends their Ethic points, there is a leaning towards a more “Balanced” approach</a:t>
            </a:r>
            <a:endParaRPr sz="1500" b="0" i="0" u="none" strike="noStrike" cap="non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14"/>
          <p:cNvSpPr txBox="1"/>
          <p:nvPr/>
        </p:nvSpPr>
        <p:spPr>
          <a:xfrm>
            <a:off x="-152400" y="4255525"/>
            <a:ext cx="4002900" cy="8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500"/>
              <a:buFont typeface="Arial"/>
              <a:buChar char="★"/>
            </a:pPr>
            <a:r>
              <a:rPr lang="en" sz="1500" b="0" i="0" u="none" strike="noStrike" cap="none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This “Balanced” approach shows that players prefer combining Ethics and avoid “pigeon-holing”</a:t>
            </a:r>
            <a:endParaRPr sz="1500" b="0" i="0" u="none" strike="noStrike" cap="non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5"/>
          <p:cNvSpPr txBox="1">
            <a:spLocks noGrp="1"/>
          </p:cNvSpPr>
          <p:nvPr>
            <p:ph type="title"/>
          </p:nvPr>
        </p:nvSpPr>
        <p:spPr>
          <a:xfrm>
            <a:off x="188375" y="658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5740"/>
              <a:buNone/>
            </a:pPr>
            <a:r>
              <a:rPr lang="en" sz="2688" b="1" i="1"/>
              <a:t>Ethics in Space</a:t>
            </a:r>
            <a:endParaRPr sz="2688" b="1" i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endParaRPr/>
          </a:p>
        </p:txBody>
      </p:sp>
      <p:pic>
        <p:nvPicPr>
          <p:cNvPr id="168" name="Google Shape;168;p15" title="4 - Most Preferred Balance of Ethics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2400" y="943350"/>
            <a:ext cx="8839200" cy="3952363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15"/>
          <p:cNvSpPr txBox="1"/>
          <p:nvPr/>
        </p:nvSpPr>
        <p:spPr>
          <a:xfrm>
            <a:off x="2949000" y="915300"/>
            <a:ext cx="5671800" cy="8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500"/>
              <a:buFont typeface="Arial"/>
              <a:buChar char="★"/>
            </a:pPr>
            <a:r>
              <a:rPr lang="en"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 deeper look into the most common combinations of Ethics shows that the Authoritarian and Militarist Ethics are present in most player made combinations</a:t>
            </a:r>
            <a:endParaRPr sz="15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6"/>
          <p:cNvSpPr txBox="1">
            <a:spLocks noGrp="1"/>
          </p:cNvSpPr>
          <p:nvPr>
            <p:ph type="title"/>
          </p:nvPr>
        </p:nvSpPr>
        <p:spPr>
          <a:xfrm>
            <a:off x="311700" y="726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20" b="1" i="1"/>
              <a:t>Gleamed Knowledge</a:t>
            </a:r>
            <a:endParaRPr sz="2420" b="1" i="1"/>
          </a:p>
        </p:txBody>
      </p:sp>
      <p:sp>
        <p:nvSpPr>
          <p:cNvPr id="175" name="Google Shape;175;p16"/>
          <p:cNvSpPr txBox="1">
            <a:spLocks noGrp="1"/>
          </p:cNvSpPr>
          <p:nvPr>
            <p:ph type="body" idx="1"/>
          </p:nvPr>
        </p:nvSpPr>
        <p:spPr>
          <a:xfrm>
            <a:off x="311700" y="704200"/>
            <a:ext cx="8520600" cy="43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500"/>
              <a:buChar char="★"/>
            </a:pPr>
            <a:r>
              <a:rPr lang="en" sz="1500">
                <a:solidFill>
                  <a:srgbClr val="D9D9D9"/>
                </a:solidFill>
              </a:rPr>
              <a:t>Players seem to be heavily inspired from popular Sci-Fi franchises and Sci-Fi themes in general. Would recommend continuing to implement “Easter Eggs” from these sources to promote player engagement.</a:t>
            </a:r>
            <a:endParaRPr sz="1500">
              <a:solidFill>
                <a:srgbClr val="D9D9D9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endParaRPr sz="500">
              <a:solidFill>
                <a:srgbClr val="D9D9D9"/>
              </a:solidFill>
            </a:endParaRPr>
          </a:p>
          <a:p>
            <a:pPr marL="457200" lvl="0" indent="-3238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1C232"/>
              </a:buClr>
              <a:buSzPts val="1500"/>
              <a:buChar char="★"/>
            </a:pPr>
            <a:r>
              <a:rPr lang="en" sz="1500">
                <a:solidFill>
                  <a:srgbClr val="D9D9D9"/>
                </a:solidFill>
              </a:rPr>
              <a:t>Players seem to favor the Authoritarian ethic, showing a tendency to avoid the internal politics mechanic. Would recommend further analysis on player gameplay. </a:t>
            </a:r>
            <a:endParaRPr sz="1500">
              <a:solidFill>
                <a:srgbClr val="D9D9D9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endParaRPr sz="300">
              <a:solidFill>
                <a:srgbClr val="D9D9D9"/>
              </a:solidFill>
            </a:endParaRPr>
          </a:p>
          <a:p>
            <a:pPr marL="457200" lvl="0" indent="-3238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1C232"/>
              </a:buClr>
              <a:buSzPts val="1500"/>
              <a:buChar char="★"/>
            </a:pPr>
            <a:r>
              <a:rPr lang="en" sz="1500">
                <a:solidFill>
                  <a:srgbClr val="D9D9D9"/>
                </a:solidFill>
              </a:rPr>
              <a:t>The Militaristic ethic seems to be favoured in “Balanced” combinations. Would recommend further analysis into player gameplay.</a:t>
            </a:r>
            <a:endParaRPr sz="1500">
              <a:solidFill>
                <a:srgbClr val="D9D9D9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endParaRPr sz="100">
              <a:solidFill>
                <a:srgbClr val="D9D9D9"/>
              </a:solidFill>
            </a:endParaRPr>
          </a:p>
          <a:p>
            <a:pPr marL="457200" lvl="0" indent="-3238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1C232"/>
              </a:buClr>
              <a:buSzPts val="1500"/>
              <a:buChar char="★"/>
            </a:pPr>
            <a:r>
              <a:rPr lang="en" sz="1500">
                <a:solidFill>
                  <a:srgbClr val="D9D9D9"/>
                </a:solidFill>
              </a:rPr>
              <a:t>A possible future DLC for the game, targeting internal governing systems in general or democratic systems in particular, would cover a currently underplayed playstyle. </a:t>
            </a:r>
            <a:endParaRPr sz="1500">
              <a:solidFill>
                <a:srgbClr val="D9D9D9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endParaRPr sz="500">
              <a:solidFill>
                <a:srgbClr val="D9D9D9"/>
              </a:solidFill>
            </a:endParaRPr>
          </a:p>
          <a:p>
            <a:pPr marL="457200" lvl="0" indent="-3238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1C232"/>
              </a:buClr>
              <a:buSzPts val="1500"/>
              <a:buChar char="★"/>
            </a:pPr>
            <a:r>
              <a:rPr lang="en" sz="1500">
                <a:solidFill>
                  <a:srgbClr val="D9D9D9"/>
                </a:solidFill>
              </a:rPr>
              <a:t>Additionally, a DLC focused on combat and warfare would be well received and possibly very profitable as most players seem to engage in this playstyle.</a:t>
            </a:r>
            <a:endParaRPr sz="1500">
              <a:solidFill>
                <a:srgbClr val="D9D9D9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 b="1" i="1"/>
              <a:t>Credit where credit is due</a:t>
            </a:r>
            <a:endParaRPr b="1" i="1"/>
          </a:p>
        </p:txBody>
      </p:sp>
      <p:sp>
        <p:nvSpPr>
          <p:cNvPr id="181" name="Google Shape;181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33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650"/>
              <a:buChar char="★"/>
            </a:pPr>
            <a:r>
              <a:rPr lang="en" sz="1650">
                <a:solidFill>
                  <a:srgbClr val="D9D9D9"/>
                </a:solidFill>
              </a:rPr>
              <a:t>Paradox Development Studio - Producer of the video-game Stellaris</a:t>
            </a:r>
            <a:endParaRPr sz="1650">
              <a:solidFill>
                <a:srgbClr val="D9D9D9"/>
              </a:solidFill>
            </a:endParaRPr>
          </a:p>
          <a:p>
            <a:pPr marL="457200" lvl="0" indent="-3333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650"/>
              <a:buChar char="★"/>
            </a:pPr>
            <a:r>
              <a:rPr lang="en" sz="1650">
                <a:solidFill>
                  <a:srgbClr val="D9D9D9"/>
                </a:solidFill>
              </a:rPr>
              <a:t>Paradox Interactive - publisher of the video-game Stellaris</a:t>
            </a:r>
            <a:endParaRPr sz="1650">
              <a:solidFill>
                <a:srgbClr val="D9D9D9"/>
              </a:solidFill>
            </a:endParaRPr>
          </a:p>
          <a:p>
            <a:pPr marL="457200" lvl="0" indent="-3333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650"/>
              <a:buChar char="★"/>
            </a:pPr>
            <a:r>
              <a:rPr lang="en" sz="1650">
                <a:solidFill>
                  <a:srgbClr val="D9D9D9"/>
                </a:solidFill>
              </a:rPr>
              <a:t>pixabay(dot)com - source of the stock images used in the presentation</a:t>
            </a:r>
            <a:endParaRPr sz="1650">
              <a:solidFill>
                <a:srgbClr val="D9D9D9"/>
              </a:solidFill>
            </a:endParaRPr>
          </a:p>
          <a:p>
            <a:pPr marL="457200" lvl="0" indent="-3333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650"/>
              <a:buChar char="★"/>
            </a:pPr>
            <a:r>
              <a:rPr lang="en" sz="1650">
                <a:solidFill>
                  <a:srgbClr val="D9D9D9"/>
                </a:solidFill>
              </a:rPr>
              <a:t>Google - for Sheets, Slides, Drive and Docs which were used in the making of this presentation and analysis</a:t>
            </a:r>
            <a:endParaRPr sz="1650">
              <a:solidFill>
                <a:srgbClr val="D9D9D9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endParaRPr sz="1650">
              <a:solidFill>
                <a:srgbClr val="D9D9D9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20" b="1" i="1"/>
              <a:t>Table of Contents</a:t>
            </a:r>
            <a:endParaRPr sz="2420" b="1" i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endParaRPr sz="2420" b="1" i="1"/>
          </a:p>
        </p:txBody>
      </p:sp>
      <p:sp>
        <p:nvSpPr>
          <p:cNvPr id="63" name="Google Shape;63;p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3194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800"/>
              <a:buChar char="★"/>
            </a:pPr>
            <a:r>
              <a:rPr lang="en">
                <a:solidFill>
                  <a:srgbClr val="D9D9D9"/>
                </a:solidFill>
              </a:rPr>
              <a:t>Brief introduction of the subject</a:t>
            </a:r>
            <a:endParaRPr>
              <a:solidFill>
                <a:srgbClr val="D9D9D9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800"/>
              <a:buChar char="★"/>
            </a:pPr>
            <a:r>
              <a:rPr lang="en">
                <a:solidFill>
                  <a:srgbClr val="D9D9D9"/>
                </a:solidFill>
              </a:rPr>
              <a:t>Purpose of Analysis</a:t>
            </a:r>
            <a:endParaRPr>
              <a:solidFill>
                <a:srgbClr val="D9D9D9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800"/>
              <a:buChar char="★"/>
            </a:pPr>
            <a:r>
              <a:rPr lang="en">
                <a:solidFill>
                  <a:srgbClr val="D9D9D9"/>
                </a:solidFill>
              </a:rPr>
              <a:t>Description of the Data</a:t>
            </a:r>
            <a:endParaRPr>
              <a:solidFill>
                <a:srgbClr val="D9D9D9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800"/>
              <a:buChar char="★"/>
            </a:pPr>
            <a:r>
              <a:rPr lang="en">
                <a:solidFill>
                  <a:srgbClr val="D9D9D9"/>
                </a:solidFill>
              </a:rPr>
              <a:t>Process and tools used</a:t>
            </a:r>
            <a:endParaRPr>
              <a:solidFill>
                <a:srgbClr val="D9D9D9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800"/>
              <a:buChar char="★"/>
            </a:pPr>
            <a:r>
              <a:rPr lang="en">
                <a:solidFill>
                  <a:srgbClr val="D9D9D9"/>
                </a:solidFill>
              </a:rPr>
              <a:t>Findings</a:t>
            </a:r>
            <a:endParaRPr>
              <a:solidFill>
                <a:srgbClr val="D9D9D9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800"/>
              <a:buChar char="★"/>
            </a:pPr>
            <a:r>
              <a:rPr lang="en">
                <a:solidFill>
                  <a:srgbClr val="D9D9D9"/>
                </a:solidFill>
              </a:rPr>
              <a:t>Conclusion &amp; Recommendations</a:t>
            </a:r>
            <a:endParaRPr>
              <a:solidFill>
                <a:srgbClr val="D9D9D9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800"/>
              <a:buChar char="★"/>
            </a:pPr>
            <a:r>
              <a:rPr lang="en">
                <a:solidFill>
                  <a:srgbClr val="D9D9D9"/>
                </a:solidFill>
              </a:rPr>
              <a:t>Bibliography</a:t>
            </a:r>
            <a:endParaRPr>
              <a:solidFill>
                <a:srgbClr val="D9D9D9"/>
              </a:solidFill>
            </a:endParaRPr>
          </a:p>
        </p:txBody>
      </p:sp>
      <p:pic>
        <p:nvPicPr>
          <p:cNvPr id="64" name="Google Shape;64;p2" title="ai-generated-9081215_1280.jpg"/>
          <p:cNvPicPr preferRelativeResize="0"/>
          <p:nvPr/>
        </p:nvPicPr>
        <p:blipFill rotWithShape="1">
          <a:blip r:embed="rId3">
            <a:alphaModFix amt="70000"/>
          </a:blip>
          <a:srcRect/>
          <a:stretch/>
        </p:blipFill>
        <p:spPr>
          <a:xfrm>
            <a:off x="5924120" y="220875"/>
            <a:ext cx="2583982" cy="4612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"/>
          <p:cNvSpPr txBox="1">
            <a:spLocks noGrp="1"/>
          </p:cNvSpPr>
          <p:nvPr>
            <p:ph type="title"/>
          </p:nvPr>
        </p:nvSpPr>
        <p:spPr>
          <a:xfrm>
            <a:off x="311700" y="368825"/>
            <a:ext cx="4514700" cy="82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20" b="1" i="1"/>
              <a:t>What is Stellaris?</a:t>
            </a:r>
            <a:endParaRPr sz="2420" b="1" i="1"/>
          </a:p>
        </p:txBody>
      </p:sp>
      <p:sp>
        <p:nvSpPr>
          <p:cNvPr id="70" name="Google Shape;70;p3"/>
          <p:cNvSpPr txBox="1">
            <a:spLocks noGrp="1"/>
          </p:cNvSpPr>
          <p:nvPr>
            <p:ph type="body" idx="1"/>
          </p:nvPr>
        </p:nvSpPr>
        <p:spPr>
          <a:xfrm>
            <a:off x="311700" y="1116500"/>
            <a:ext cx="5820900" cy="26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337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650"/>
              <a:buChar char="★"/>
            </a:pPr>
            <a:r>
              <a:rPr lang="en" sz="1650">
                <a:solidFill>
                  <a:srgbClr val="D9D9D9"/>
                </a:solidFill>
              </a:rPr>
              <a:t>Stellaris is a strategy video game developed by Paradox Development Studio and published by Paradox Interactive</a:t>
            </a:r>
            <a:endParaRPr sz="1650">
              <a:solidFill>
                <a:srgbClr val="D9D9D9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endParaRPr sz="1650">
              <a:solidFill>
                <a:srgbClr val="D9D9D9"/>
              </a:solidFill>
            </a:endParaRPr>
          </a:p>
          <a:p>
            <a:pPr marL="457200" lvl="0" indent="-333375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1C232"/>
              </a:buClr>
              <a:buSzPts val="1650"/>
              <a:buChar char="★"/>
            </a:pPr>
            <a:r>
              <a:rPr lang="en" sz="1650">
                <a:solidFill>
                  <a:srgbClr val="D9D9D9"/>
                </a:solidFill>
              </a:rPr>
              <a:t>The game gives the player control over a space faring civilization as it progresses through the stars and interacts with phenomena, celestial objects and other civilizations</a:t>
            </a:r>
            <a:endParaRPr sz="1650">
              <a:solidFill>
                <a:srgbClr val="D9D9D9"/>
              </a:solidFill>
            </a:endParaRPr>
          </a:p>
        </p:txBody>
      </p:sp>
      <p:pic>
        <p:nvPicPr>
          <p:cNvPr id="71" name="Google Shape;71;p3" title="Stellaris_cover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44400" y="964100"/>
            <a:ext cx="2552700" cy="354330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3"/>
          <p:cNvSpPr txBox="1"/>
          <p:nvPr/>
        </p:nvSpPr>
        <p:spPr>
          <a:xfrm>
            <a:off x="6490100" y="4548375"/>
            <a:ext cx="2085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1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Stellaris box/cover art</a:t>
            </a:r>
            <a:endParaRPr sz="1400" b="0" i="1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4"/>
          <p:cNvSpPr txBox="1">
            <a:spLocks noGrp="1"/>
          </p:cNvSpPr>
          <p:nvPr>
            <p:ph type="title"/>
          </p:nvPr>
        </p:nvSpPr>
        <p:spPr>
          <a:xfrm>
            <a:off x="311700" y="368825"/>
            <a:ext cx="4750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00" b="1" i="1"/>
              <a:t>Why Stellaris?</a:t>
            </a:r>
            <a:endParaRPr sz="2400"/>
          </a:p>
        </p:txBody>
      </p:sp>
      <p:sp>
        <p:nvSpPr>
          <p:cNvPr id="78" name="Google Shape;7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959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3337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650"/>
              <a:buChar char="★"/>
            </a:pPr>
            <a:r>
              <a:rPr lang="en" sz="1650">
                <a:solidFill>
                  <a:srgbClr val="D9D9D9"/>
                </a:solidFill>
              </a:rPr>
              <a:t>One of the game’s core features is allowing the player to create and customize their own civilization, from appearance to origin to internal politics, tailored to their preferred playstyle</a:t>
            </a:r>
            <a:endParaRPr sz="1650">
              <a:solidFill>
                <a:srgbClr val="D9D9D9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endParaRPr sz="1650">
              <a:solidFill>
                <a:srgbClr val="D9D9D9"/>
              </a:solidFill>
            </a:endParaRPr>
          </a:p>
          <a:p>
            <a:pPr marL="457200" lvl="0" indent="-333375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1C232"/>
              </a:buClr>
              <a:buSzPts val="1650"/>
              <a:buChar char="★"/>
            </a:pPr>
            <a:r>
              <a:rPr lang="en" sz="1650">
                <a:solidFill>
                  <a:srgbClr val="D9D9D9"/>
                </a:solidFill>
              </a:rPr>
              <a:t>The customization choices provide glimpses into the players’ interests, which when analyzed, can provide insight for future game and business development</a:t>
            </a:r>
            <a:endParaRPr sz="1650">
              <a:solidFill>
                <a:srgbClr val="D9D9D9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endParaRPr/>
          </a:p>
        </p:txBody>
      </p:sp>
      <p:pic>
        <p:nvPicPr>
          <p:cNvPr id="79" name="Google Shape;79;p4" title="Stellaris-screen1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11450" y="258025"/>
            <a:ext cx="3954525" cy="222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4" title="5.Enormous_Procedural_Galaxies.jp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111450" y="2446025"/>
            <a:ext cx="3954539" cy="222625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4"/>
          <p:cNvSpPr txBox="1"/>
          <p:nvPr/>
        </p:nvSpPr>
        <p:spPr>
          <a:xfrm>
            <a:off x="5111450" y="4649375"/>
            <a:ext cx="39831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1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Official Stellaris screenshots from the studio’s website</a:t>
            </a:r>
            <a:endParaRPr sz="1200" b="0" i="1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20" b="1" i="1"/>
              <a:t>The Question? The Future</a:t>
            </a:r>
            <a:endParaRPr sz="2420" b="1" i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endParaRPr sz="2420" b="1" i="1"/>
          </a:p>
        </p:txBody>
      </p:sp>
      <p:sp>
        <p:nvSpPr>
          <p:cNvPr id="87" name="Google Shape;87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652600" cy="237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337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650"/>
              <a:buChar char="★"/>
            </a:pPr>
            <a:r>
              <a:rPr lang="en" sz="1650">
                <a:solidFill>
                  <a:srgbClr val="D9D9D9"/>
                </a:solidFill>
              </a:rPr>
              <a:t>Where does the game go from here? </a:t>
            </a:r>
            <a:endParaRPr sz="1650">
              <a:solidFill>
                <a:srgbClr val="D9D9D9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endParaRPr sz="1650">
              <a:solidFill>
                <a:srgbClr val="D9D9D9"/>
              </a:solidFill>
            </a:endParaRPr>
          </a:p>
          <a:p>
            <a:pPr marL="457200" lvl="0" indent="-333375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1C232"/>
              </a:buClr>
              <a:buSzPts val="1650"/>
              <a:buChar char="★"/>
            </a:pPr>
            <a:r>
              <a:rPr lang="en" sz="1650">
                <a:solidFill>
                  <a:srgbClr val="D9D9D9"/>
                </a:solidFill>
              </a:rPr>
              <a:t>What are some aspects of the game which need updates?</a:t>
            </a:r>
            <a:endParaRPr sz="1650">
              <a:solidFill>
                <a:srgbClr val="D9D9D9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endParaRPr sz="1650">
              <a:solidFill>
                <a:srgbClr val="D9D9D9"/>
              </a:solidFill>
            </a:endParaRPr>
          </a:p>
          <a:p>
            <a:pPr marL="457200" lvl="0" indent="-333375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1C232"/>
              </a:buClr>
              <a:buSzPts val="1650"/>
              <a:buChar char="★"/>
            </a:pPr>
            <a:r>
              <a:rPr lang="en" sz="1650">
                <a:solidFill>
                  <a:srgbClr val="D9D9D9"/>
                </a:solidFill>
              </a:rPr>
              <a:t>What features could still be added to the game?</a:t>
            </a:r>
            <a:endParaRPr sz="1650">
              <a:solidFill>
                <a:srgbClr val="D9D9D9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endParaRPr sz="1650">
              <a:solidFill>
                <a:srgbClr val="D9D9D9"/>
              </a:solidFill>
            </a:endParaRPr>
          </a:p>
        </p:txBody>
      </p:sp>
      <p:sp>
        <p:nvSpPr>
          <p:cNvPr id="88" name="Google Shape;88;p5"/>
          <p:cNvSpPr txBox="1"/>
          <p:nvPr/>
        </p:nvSpPr>
        <p:spPr>
          <a:xfrm>
            <a:off x="5176450" y="4443325"/>
            <a:ext cx="38643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1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Official Stellaris screenshots from the studio’s website</a:t>
            </a:r>
            <a:endParaRPr sz="1200" b="0" i="1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9" name="Google Shape;89;p5" title="Stellaris-screen4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679952" y="597425"/>
            <a:ext cx="3152350" cy="1774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5" title="2.STUNNING_SPACE_VISUALS.jp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679950" y="2372075"/>
            <a:ext cx="3152350" cy="1902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20" b="1" i="1"/>
              <a:t>The Data</a:t>
            </a:r>
            <a:endParaRPr sz="2420" b="1" i="1"/>
          </a:p>
        </p:txBody>
      </p:sp>
      <p:sp>
        <p:nvSpPr>
          <p:cNvPr id="96" name="Google Shape;96;p6"/>
          <p:cNvSpPr txBox="1">
            <a:spLocks noGrp="1"/>
          </p:cNvSpPr>
          <p:nvPr>
            <p:ph type="body" idx="1"/>
          </p:nvPr>
        </p:nvSpPr>
        <p:spPr>
          <a:xfrm>
            <a:off x="311700" y="1054300"/>
            <a:ext cx="6081600" cy="35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33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650"/>
              <a:buChar char="★"/>
            </a:pPr>
            <a:r>
              <a:rPr lang="en" sz="1650">
                <a:solidFill>
                  <a:srgbClr val="D9D9D9"/>
                </a:solidFill>
              </a:rPr>
              <a:t>Manually collected the in-game data on player created civilizations and listed them in a spreadsheet file</a:t>
            </a:r>
            <a:endParaRPr sz="1650">
              <a:solidFill>
                <a:srgbClr val="D9D9D9"/>
              </a:solidFill>
            </a:endParaRPr>
          </a:p>
          <a:p>
            <a:pPr marL="457200" lvl="0" indent="-3333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650"/>
              <a:buChar char="★"/>
            </a:pPr>
            <a:r>
              <a:rPr lang="en" sz="1650">
                <a:solidFill>
                  <a:srgbClr val="D9D9D9"/>
                </a:solidFill>
              </a:rPr>
              <a:t>Totalled number of custom civilizations collected was 122</a:t>
            </a:r>
            <a:endParaRPr sz="1650">
              <a:solidFill>
                <a:srgbClr val="D9D9D9"/>
              </a:solidFill>
            </a:endParaRPr>
          </a:p>
          <a:p>
            <a:pPr marL="457200" lvl="0" indent="-3333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650"/>
              <a:buChar char="★"/>
            </a:pPr>
            <a:r>
              <a:rPr lang="en" sz="1650">
                <a:solidFill>
                  <a:srgbClr val="D9D9D9"/>
                </a:solidFill>
              </a:rPr>
              <a:t>Custom civilization data included player choices for internal management (Ethics, Government Types, etc) and for civilization background (Origin, Home Planet etc)</a:t>
            </a:r>
            <a:endParaRPr sz="1650">
              <a:solidFill>
                <a:srgbClr val="D9D9D9"/>
              </a:solidFill>
            </a:endParaRPr>
          </a:p>
          <a:p>
            <a:pPr marL="457200" lvl="0" indent="-3333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650"/>
              <a:buChar char="★"/>
            </a:pPr>
            <a:r>
              <a:rPr lang="en" sz="1650">
                <a:solidFill>
                  <a:srgbClr val="D9D9D9"/>
                </a:solidFill>
              </a:rPr>
              <a:t>Included data for inspiration source on each civilization</a:t>
            </a:r>
            <a:endParaRPr sz="1650">
              <a:solidFill>
                <a:srgbClr val="D9D9D9"/>
              </a:solidFill>
            </a:endParaRPr>
          </a:p>
        </p:txBody>
      </p:sp>
      <p:pic>
        <p:nvPicPr>
          <p:cNvPr id="97" name="Google Shape;97;p6" title="ai-generated-9081215_1280.jpg"/>
          <p:cNvPicPr preferRelativeResize="0"/>
          <p:nvPr/>
        </p:nvPicPr>
        <p:blipFill rotWithShape="1">
          <a:blip r:embed="rId3">
            <a:alphaModFix amt="70000"/>
          </a:blip>
          <a:srcRect/>
          <a:stretch/>
        </p:blipFill>
        <p:spPr>
          <a:xfrm>
            <a:off x="6393245" y="193950"/>
            <a:ext cx="2583982" cy="4612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20" b="1" i="1"/>
              <a:t>Snapshot into the Data</a:t>
            </a:r>
            <a:endParaRPr sz="2420" b="1" i="1"/>
          </a:p>
        </p:txBody>
      </p:sp>
      <p:pic>
        <p:nvPicPr>
          <p:cNvPr id="103" name="Google Shape;103;p7"/>
          <p:cNvPicPr preferRelativeResize="0"/>
          <p:nvPr/>
        </p:nvPicPr>
        <p:blipFill rotWithShape="1">
          <a:blip r:embed="rId3">
            <a:alphaModFix/>
          </a:blip>
          <a:srcRect t="17868" r="17259" b="17623"/>
          <a:stretch/>
        </p:blipFill>
        <p:spPr>
          <a:xfrm>
            <a:off x="506250" y="1087950"/>
            <a:ext cx="8013749" cy="3514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20" b="1" i="1"/>
              <a:t>Data Cleaning &amp; Processing</a:t>
            </a:r>
            <a:endParaRPr sz="2420" b="1" i="1"/>
          </a:p>
        </p:txBody>
      </p:sp>
      <p:sp>
        <p:nvSpPr>
          <p:cNvPr id="109" name="Google Shape;109;p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6302100" cy="35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33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650"/>
              <a:buChar char="★"/>
            </a:pPr>
            <a:r>
              <a:rPr lang="en" sz="1650">
                <a:solidFill>
                  <a:srgbClr val="D9D9D9"/>
                </a:solidFill>
              </a:rPr>
              <a:t>Utilized Spellcheck and Filters to check for any typos and inconsistencies in the data</a:t>
            </a:r>
            <a:endParaRPr sz="1650">
              <a:solidFill>
                <a:srgbClr val="D9D9D9"/>
              </a:solidFill>
            </a:endParaRPr>
          </a:p>
          <a:p>
            <a:pPr marL="457200" lvl="0" indent="-3333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650"/>
              <a:buChar char="★"/>
            </a:pPr>
            <a:r>
              <a:rPr lang="en" sz="1650">
                <a:solidFill>
                  <a:srgbClr val="D9D9D9"/>
                </a:solidFill>
              </a:rPr>
              <a:t>Implemented data validation techniques (dropdowns) where possible</a:t>
            </a:r>
            <a:endParaRPr sz="1650">
              <a:solidFill>
                <a:srgbClr val="D9D9D9"/>
              </a:solidFill>
            </a:endParaRPr>
          </a:p>
          <a:p>
            <a:pPr marL="457200" lvl="0" indent="-3333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650"/>
              <a:buChar char="★"/>
            </a:pPr>
            <a:r>
              <a:rPr lang="en" sz="1650">
                <a:solidFill>
                  <a:srgbClr val="D9D9D9"/>
                </a:solidFill>
              </a:rPr>
              <a:t>Made use of VLOOKUP to clarify and structure the data</a:t>
            </a:r>
            <a:endParaRPr sz="1650">
              <a:solidFill>
                <a:srgbClr val="D9D9D9"/>
              </a:solidFill>
            </a:endParaRPr>
          </a:p>
          <a:p>
            <a:pPr marL="457200" lvl="0" indent="-3333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650"/>
              <a:buChar char="★"/>
            </a:pPr>
            <a:r>
              <a:rPr lang="en" sz="1650">
                <a:solidFill>
                  <a:srgbClr val="D9D9D9"/>
                </a:solidFill>
              </a:rPr>
              <a:t>Applied IF formulas for separating Copyright and Non-Copyright inspiration sources</a:t>
            </a:r>
            <a:endParaRPr sz="1650">
              <a:solidFill>
                <a:srgbClr val="D9D9D9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endParaRPr sz="1650"/>
          </a:p>
        </p:txBody>
      </p:sp>
      <p:pic>
        <p:nvPicPr>
          <p:cNvPr id="110" name="Google Shape;110;p8" title="ai-generated-9081215_1280.jpg"/>
          <p:cNvPicPr preferRelativeResize="0"/>
          <p:nvPr/>
        </p:nvPicPr>
        <p:blipFill rotWithShape="1">
          <a:blip r:embed="rId3">
            <a:alphaModFix amt="70000"/>
          </a:blip>
          <a:srcRect/>
          <a:stretch/>
        </p:blipFill>
        <p:spPr>
          <a:xfrm>
            <a:off x="6613874" y="445025"/>
            <a:ext cx="2304926" cy="4114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20" b="1" i="1"/>
              <a:t>The Analysis</a:t>
            </a:r>
            <a:endParaRPr sz="2420" b="1" i="1"/>
          </a:p>
        </p:txBody>
      </p:sp>
      <p:sp>
        <p:nvSpPr>
          <p:cNvPr id="116" name="Google Shape;116;p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6117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333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650"/>
              <a:buChar char="★"/>
            </a:pPr>
            <a:r>
              <a:rPr lang="en" sz="1650">
                <a:solidFill>
                  <a:srgbClr val="D9D9D9"/>
                </a:solidFill>
              </a:rPr>
              <a:t>Made use of JOINS, SORT and TRANSPOSE to clarify the data for Ethics and Civic choices (which were originally a separate column for each choice)</a:t>
            </a:r>
            <a:endParaRPr sz="1650">
              <a:solidFill>
                <a:srgbClr val="D9D9D9"/>
              </a:solidFill>
            </a:endParaRPr>
          </a:p>
          <a:p>
            <a:pPr marL="457200" lvl="0" indent="-3333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650"/>
              <a:buChar char="★"/>
            </a:pPr>
            <a:r>
              <a:rPr lang="en" sz="1650">
                <a:solidFill>
                  <a:srgbClr val="D9D9D9"/>
                </a:solidFill>
              </a:rPr>
              <a:t>Another special case was the separation of </a:t>
            </a:r>
            <a:r>
              <a:rPr lang="en" sz="1650" b="1">
                <a:solidFill>
                  <a:srgbClr val="D9D9D9"/>
                </a:solidFill>
              </a:rPr>
              <a:t>Fanatical </a:t>
            </a:r>
            <a:r>
              <a:rPr lang="en" sz="1650">
                <a:solidFill>
                  <a:srgbClr val="D9D9D9"/>
                </a:solidFill>
              </a:rPr>
              <a:t>(which focus two points on one particular ethic), </a:t>
            </a:r>
            <a:r>
              <a:rPr lang="en" sz="1650" b="1">
                <a:solidFill>
                  <a:srgbClr val="D9D9D9"/>
                </a:solidFill>
              </a:rPr>
              <a:t>Gestalts </a:t>
            </a:r>
            <a:r>
              <a:rPr lang="en" sz="1650">
                <a:solidFill>
                  <a:srgbClr val="D9D9D9"/>
                </a:solidFill>
              </a:rPr>
              <a:t>(which do not use ethics) and </a:t>
            </a:r>
            <a:r>
              <a:rPr lang="en" sz="1650" b="1">
                <a:solidFill>
                  <a:srgbClr val="D9D9D9"/>
                </a:solidFill>
              </a:rPr>
              <a:t>Balanced </a:t>
            </a:r>
            <a:r>
              <a:rPr lang="en" sz="1650">
                <a:solidFill>
                  <a:srgbClr val="D9D9D9"/>
                </a:solidFill>
              </a:rPr>
              <a:t>(which spread out their ethic points) Civilizations.</a:t>
            </a:r>
            <a:endParaRPr sz="1650">
              <a:solidFill>
                <a:srgbClr val="D9D9D9"/>
              </a:solidFill>
            </a:endParaRPr>
          </a:p>
          <a:p>
            <a:pPr marL="457200" lvl="0" indent="-3333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650"/>
              <a:buChar char="★"/>
            </a:pPr>
            <a:r>
              <a:rPr lang="en" sz="1650">
                <a:solidFill>
                  <a:srgbClr val="D9D9D9"/>
                </a:solidFill>
              </a:rPr>
              <a:t>Used Pivots to restructure the data and allow generation of graphs and visualize data</a:t>
            </a:r>
            <a:endParaRPr sz="1650">
              <a:solidFill>
                <a:srgbClr val="D9D9D9"/>
              </a:solidFill>
            </a:endParaRPr>
          </a:p>
        </p:txBody>
      </p:sp>
      <p:pic>
        <p:nvPicPr>
          <p:cNvPr id="117" name="Google Shape;117;p9" title="ai-generated-9081215_1280.jpg"/>
          <p:cNvPicPr preferRelativeResize="0"/>
          <p:nvPr/>
        </p:nvPicPr>
        <p:blipFill rotWithShape="1">
          <a:blip r:embed="rId3">
            <a:alphaModFix amt="70000"/>
          </a:blip>
          <a:srcRect/>
          <a:stretch/>
        </p:blipFill>
        <p:spPr>
          <a:xfrm>
            <a:off x="6613874" y="445025"/>
            <a:ext cx="2304926" cy="4114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768</Words>
  <Application>Microsoft Office PowerPoint</Application>
  <PresentationFormat>On-screen Show (16:9)</PresentationFormat>
  <Paragraphs>75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9" baseType="lpstr">
      <vt:lpstr>Arial</vt:lpstr>
      <vt:lpstr>Simple Dark</vt:lpstr>
      <vt:lpstr>Future Space</vt:lpstr>
      <vt:lpstr>Table of Contents </vt:lpstr>
      <vt:lpstr>What is Stellaris?</vt:lpstr>
      <vt:lpstr>Why Stellaris?</vt:lpstr>
      <vt:lpstr>The Question? The Future </vt:lpstr>
      <vt:lpstr>The Data</vt:lpstr>
      <vt:lpstr>Snapshot into the Data</vt:lpstr>
      <vt:lpstr>Data Cleaning &amp; Processing</vt:lpstr>
      <vt:lpstr>The Analysis</vt:lpstr>
      <vt:lpstr>Where ideas come from</vt:lpstr>
      <vt:lpstr>How the Galaxy Looks Like</vt:lpstr>
      <vt:lpstr>How the Galaxy Looks Like</vt:lpstr>
      <vt:lpstr>How the Galaxy Looks Like</vt:lpstr>
      <vt:lpstr>Ethics in Space </vt:lpstr>
      <vt:lpstr>Ethics in Space </vt:lpstr>
      <vt:lpstr>Gleamed Knowledge</vt:lpstr>
      <vt:lpstr>Credit where credit is due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Roschy</dc:creator>
  <cp:lastModifiedBy>Bogdan Borcos</cp:lastModifiedBy>
  <cp:revision>1</cp:revision>
  <dcterms:modified xsi:type="dcterms:W3CDTF">2025-07-07T13:11:20Z</dcterms:modified>
</cp:coreProperties>
</file>